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7" r:id="rId2"/>
    <p:sldId id="258" r:id="rId3"/>
    <p:sldId id="259" r:id="rId4"/>
    <p:sldId id="277" r:id="rId5"/>
    <p:sldId id="260" r:id="rId6"/>
    <p:sldId id="268" r:id="rId7"/>
    <p:sldId id="262" r:id="rId8"/>
    <p:sldId id="266" r:id="rId9"/>
    <p:sldId id="263" r:id="rId10"/>
    <p:sldId id="269" r:id="rId11"/>
    <p:sldId id="272" r:id="rId12"/>
    <p:sldId id="273" r:id="rId13"/>
    <p:sldId id="276" r:id="rId14"/>
    <p:sldId id="275" r:id="rId15"/>
    <p:sldId id="278" r:id="rId16"/>
    <p:sldId id="279" r:id="rId17"/>
    <p:sldId id="285" r:id="rId18"/>
    <p:sldId id="282" r:id="rId19"/>
    <p:sldId id="286" r:id="rId20"/>
    <p:sldId id="287" r:id="rId21"/>
    <p:sldId id="288" r:id="rId22"/>
    <p:sldId id="289" r:id="rId23"/>
    <p:sldId id="292" r:id="rId24"/>
    <p:sldId id="294" r:id="rId25"/>
    <p:sldId id="297" r:id="rId26"/>
    <p:sldId id="298" r:id="rId27"/>
    <p:sldId id="299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0D330-457D-423A-B2E6-24DD6E1E62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6359F-0D76-48A4-BEEA-2732326A97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56673F-EF6E-40C8-8E5D-8E7858AD5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17306-2EAC-4D7B-A6E9-6AB0F7A7E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042A1-035A-4FF2-B87D-6223D613C6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8CADF-6543-4692-9163-77264E86D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AABAC-84B2-4A9E-8A4F-61F7A87C7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89A71-7B13-4F62-ADA5-23CB4CE18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C076D-618A-40B9-B86C-A77B7F97F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FA063-0A1C-476E-8DB8-E9DEF306D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F722B-B7E2-4CBD-A9B4-73D0AF832E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+mn-ea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C5EC83E9-95A2-41C9-B2FA-29868C18B84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8229600" cy="2770187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CERVICAL SPONDYLOSIS &amp;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CERVICAL DISC DISEASE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Medical Management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NSAID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Opoid Analgesics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Muscle Relaxants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Antidepressants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Anticonvulsants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Cervical epidural steroid injection</a:t>
            </a:r>
          </a:p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Nonpharmacological </a:t>
            </a:r>
            <a:br>
              <a:rPr lang="en-US" sz="4000" smtClean="0">
                <a:ea typeface="ＭＳ Ｐゴシック" pitchFamily="34" charset="-128"/>
              </a:rPr>
            </a:br>
            <a:r>
              <a:rPr lang="en-US" sz="4000" smtClean="0">
                <a:ea typeface="ＭＳ Ｐゴシック" pitchFamily="34" charset="-128"/>
              </a:rPr>
              <a:t>Nonoperative therapy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Cervical collar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Cervical Traction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Physical Therapy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pitchFamily="18" charset="0"/>
              </a:rPr>
              <a:t>Active isometric exercises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pitchFamily="18" charset="0"/>
              </a:rPr>
              <a:t>Thermotherpy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pitchFamily="18" charset="0"/>
              </a:rPr>
              <a:t>Chiropractic manipulation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pitchFamily="18" charset="0"/>
              </a:rPr>
              <a:t>Ultrasound</a:t>
            </a:r>
          </a:p>
          <a:p>
            <a:pPr lvl="1" eaLnBrk="1" hangingPunct="1">
              <a:defRPr/>
            </a:pPr>
            <a:r>
              <a:rPr lang="en-US" dirty="0" smtClean="0">
                <a:latin typeface="Times New Roman" pitchFamily="18" charset="0"/>
              </a:rPr>
              <a:t>TENS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Approach to a patient with neck pain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NSAID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Isometric Neck Exercises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Physical therapy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Surgery - Fusion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Approach to a patient with cervical radiculopathy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Initially conservative management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Surgery- ventral or dorsal 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Ventral- ACDF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Dorsal- Laminoforminotomy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Approach to a patient with CSM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latin typeface="Times New Roman" pitchFamily="18" charset="0"/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Nonsurgical Treatement-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		Patient is medically frail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		Mild Static disease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Surgical Treatment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		Progressive Disease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ea typeface="+mn-ea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latin typeface="Times New Roman" pitchFamily="18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Surgical options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Dorsal decompression</a:t>
            </a:r>
          </a:p>
          <a:p>
            <a:pPr lvl="2" eaLnBrk="1" hangingPunct="1"/>
            <a:r>
              <a:rPr lang="en-US" sz="2800" smtClean="0">
                <a:latin typeface="Times New Roman" pitchFamily="18" charset="0"/>
                <a:ea typeface="ＭＳ Ｐゴシック" pitchFamily="34" charset="-128"/>
              </a:rPr>
              <a:t>Laminectomy</a:t>
            </a:r>
          </a:p>
          <a:p>
            <a:pPr lvl="2" eaLnBrk="1" hangingPunct="1"/>
            <a:r>
              <a:rPr lang="en-US" sz="2800" smtClean="0">
                <a:latin typeface="Times New Roman" pitchFamily="18" charset="0"/>
                <a:ea typeface="ＭＳ Ｐゴシック" pitchFamily="34" charset="-128"/>
              </a:rPr>
              <a:t>Laminoplasty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Ventral decompression</a:t>
            </a:r>
          </a:p>
          <a:p>
            <a:pPr lvl="2" eaLnBrk="1" hangingPunct="1"/>
            <a:r>
              <a:rPr lang="en-US" sz="2800" smtClean="0">
                <a:latin typeface="Times New Roman" pitchFamily="18" charset="0"/>
                <a:ea typeface="ＭＳ Ｐゴシック" pitchFamily="34" charset="-128"/>
              </a:rPr>
              <a:t>ACDF</a:t>
            </a:r>
          </a:p>
          <a:p>
            <a:pPr lvl="2" eaLnBrk="1" hangingPunct="1"/>
            <a:r>
              <a:rPr lang="en-US" sz="2800" smtClean="0">
                <a:latin typeface="Times New Roman" pitchFamily="18" charset="0"/>
                <a:ea typeface="ＭＳ Ｐゴシック" pitchFamily="34" charset="-128"/>
              </a:rPr>
              <a:t>Corpectomy and Fixation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Cervical spondylosis: Ventral or Dorsal surgery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Location of the lesion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Specific disease pathology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Number of vertebral levels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Age at surgery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Curvature of the spine</a:t>
            </a:r>
          </a:p>
          <a:p>
            <a:pPr eaLnBrk="1" hangingPunct="1">
              <a:defRPr/>
            </a:pPr>
            <a:endParaRPr lang="en-US" dirty="0" smtClean="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Laminectomy: Operative technique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Complication of Laminectomy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Post Laminectomy Kyphosis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Instability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Post laminectomy membrane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Laminoplasty: operative technique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Cervical spondylosis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Cervical osteophytosis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Most common progressive disease in the aging cervical spine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Seen in 95% of the people by 65 years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pitchFamily="34" charset="-128"/>
              </a:rPr>
              <a:t>Ventral procedures for Cervical Spondylosis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Indications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Anterior compression by degenerated disc, 	OPLL, degenerated vertebral body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≤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3 level disease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Procedures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ACDF with or without fusion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ACDF with cervical plating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Corpectomy with fusion</a:t>
            </a:r>
          </a:p>
          <a:p>
            <a:pPr eaLnBrk="1" hangingPunct="1">
              <a:defRPr/>
            </a:pPr>
            <a:endParaRPr lang="en-US" dirty="0" smtClean="0">
              <a:ea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ACDF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>
                <a:ea typeface="ＭＳ Ｐゴシック" pitchFamily="34" charset="-128"/>
              </a:rPr>
              <a:t>Indications</a:t>
            </a:r>
            <a:endParaRPr lang="en-US" sz="4000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Degeneration limited to disc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Cervical spondylosis with radiculopathy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smtClean="0">
                <a:ea typeface="ＭＳ Ｐゴシック" pitchFamily="34" charset="-128"/>
              </a:rPr>
              <a:t>Techniques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Smith-Robinson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Cloward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Bloom and Raney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Bryan Cervical Disc Prosthesis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Polyurethane wrapped low friction, water resistant elastic nucleus located between and articulating with two titanium alloy surfaces.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Cervical corpectomy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Aims: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Ventral decompression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Interbody fusion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Plate osteosynthesis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ACDF with Vs without Plating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Several RCT</a:t>
            </a:r>
            <a:r>
              <a:rPr lang="ja-JP" altLang="en-US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s demonstrated no improved clinical outcome in patient with ACDF with or without plating in patient with single level disease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 multilevel procedures and unstable spine, there is increased stability and decreased graft migration following instrumentation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Autograft vs Allograft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Clinical efficacy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Graft harvest morbidity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Cost and availability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a typeface="+mj-ea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6000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9600" smtClean="0">
                <a:ea typeface="ＭＳ Ｐゴシック" pitchFamily="34" charset="-128"/>
              </a:rPr>
              <a:t>   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Pathophysiology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Dessication of the disc material and loss of disc height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Greater stress on the articular cartilage, vertebral end plates and facet joints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Loss of normal cervical lordosis and Formation of osteophytes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Narrowing of neural foramina and spinal canal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Secondary vascular and compressive phenomenon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>
              <a:latin typeface="Times New Roman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Mechanical factors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Static</a:t>
            </a:r>
            <a:r>
              <a:rPr lang="en-US" dirty="0" smtClean="0">
                <a:ea typeface="+mn-ea"/>
              </a:rPr>
              <a:t> </a:t>
            </a:r>
            <a:r>
              <a:rPr lang="en-US" dirty="0" smtClean="0">
                <a:latin typeface="Times New Roman" pitchFamily="18" charset="0"/>
                <a:ea typeface="+mn-ea"/>
              </a:rPr>
              <a:t>Factors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Congenital spinal canal stenosis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Disc herniation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Vertebral body osteophytes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Hypertrophied ligamentum flavum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Ossified posterior longitudinal ligament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ea typeface="+mn-ea"/>
              </a:rPr>
              <a:t>Dynamic Factors</a:t>
            </a:r>
          </a:p>
          <a:p>
            <a:pPr lvl="2" eaLnBrk="1" hangingPunct="1">
              <a:defRPr/>
            </a:pPr>
            <a:r>
              <a:rPr lang="en-US" sz="2800" dirty="0" smtClean="0">
                <a:latin typeface="Times New Roman" pitchFamily="18" charset="0"/>
              </a:rPr>
              <a:t>Abnormal stresses over spinal column and cord during normal and abnormal movements and loads</a:t>
            </a:r>
            <a:r>
              <a:rPr lang="en-US" dirty="0" smtClean="0">
                <a:latin typeface="Times New Roman" pitchFamily="18" charset="0"/>
              </a:rPr>
              <a:t>			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Clinical Presentation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Neck pain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Cervical Radiculopathy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Cervical Myelopathy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Signs and  Symptoms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Radiculopathy</a:t>
            </a:r>
          </a:p>
          <a:p>
            <a:pPr eaLnBrk="1" hangingPunct="1"/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Radicular pain</a:t>
            </a:r>
          </a:p>
          <a:p>
            <a:pPr eaLnBrk="1" hangingPunct="1"/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Weakness limited to particular myotome</a:t>
            </a:r>
          </a:p>
          <a:p>
            <a:pPr eaLnBrk="1" hangingPunct="1"/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Sensory loss</a:t>
            </a:r>
          </a:p>
          <a:p>
            <a:pPr eaLnBrk="1" hangingPunct="1"/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Absent or decreased DTR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Signs and Symptoms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Myelopathy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Weakness and stiffness of legs, gait abnormality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Numb or clumsy hand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Rarely urinary incontinence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Central cord syndrome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Differential Diagnosis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Amyotropic lateral Sclerosis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Multiple Sclerosis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Subacute combined degeneration of cord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Tumours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Syringomyelia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Tabes dorsalis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Radiographic Studies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X- Ray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CT and CT myelography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MRI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Electrophysiologic Studies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1396</TotalTime>
  <Words>437</Words>
  <Application>Microsoft Office PowerPoint</Application>
  <PresentationFormat>On-screen Show (4:3)</PresentationFormat>
  <Paragraphs>136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Orbit</vt:lpstr>
      <vt:lpstr>CERVICAL SPONDYLOSIS &amp; CERVICAL DISC DISEASE</vt:lpstr>
      <vt:lpstr>Cervical spondylosis</vt:lpstr>
      <vt:lpstr>Pathophysiology</vt:lpstr>
      <vt:lpstr>Mechanical factors</vt:lpstr>
      <vt:lpstr>Clinical Presentation</vt:lpstr>
      <vt:lpstr>Signs and  Symptoms</vt:lpstr>
      <vt:lpstr>Signs and Symptoms</vt:lpstr>
      <vt:lpstr>Differential Diagnosis</vt:lpstr>
      <vt:lpstr>Radiographic Studies</vt:lpstr>
      <vt:lpstr>Medical Management</vt:lpstr>
      <vt:lpstr>Nonpharmacological  Nonoperative therapy</vt:lpstr>
      <vt:lpstr>Approach to a patient with neck pain</vt:lpstr>
      <vt:lpstr>Approach to a patient with cervical radiculopathy</vt:lpstr>
      <vt:lpstr>Approach to a patient with CSM</vt:lpstr>
      <vt:lpstr>Surgical options</vt:lpstr>
      <vt:lpstr>Cervical spondylosis: Ventral or Dorsal surgery</vt:lpstr>
      <vt:lpstr>Laminectomy: Operative technique</vt:lpstr>
      <vt:lpstr>Complication of Laminectomy</vt:lpstr>
      <vt:lpstr>Laminoplasty: operative technique</vt:lpstr>
      <vt:lpstr>Ventral procedures for Cervical Spondylosis</vt:lpstr>
      <vt:lpstr>Procedures</vt:lpstr>
      <vt:lpstr>ACDF</vt:lpstr>
      <vt:lpstr>Bryan Cervical Disc Prosthesis</vt:lpstr>
      <vt:lpstr>Cervical corpectomy</vt:lpstr>
      <vt:lpstr>ACDF with Vs without Plating</vt:lpstr>
      <vt:lpstr>Autograft vs Allograft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Dr.Anil</dc:creator>
  <cp:lastModifiedBy>RCD</cp:lastModifiedBy>
  <cp:revision>33</cp:revision>
  <dcterms:created xsi:type="dcterms:W3CDTF">2007-08-27T15:54:52Z</dcterms:created>
  <dcterms:modified xsi:type="dcterms:W3CDTF">2013-11-23T16:38:31Z</dcterms:modified>
</cp:coreProperties>
</file>